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9562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1311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0129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2353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122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464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07.02.2024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6830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07.02.2024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93664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15828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3800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38935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07.02.2024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07018642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700808"/>
            <a:ext cx="9180512" cy="273630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a:p>
        </p:txBody>
      </p:sp>
      <p:sp>
        <p:nvSpPr>
          <p:cNvPr id="2" name="Заголовок 1"/>
          <p:cNvSpPr>
            <a:spLocks noGrp="1"/>
          </p:cNvSpPr>
          <p:nvPr>
            <p:ph type="ctrTitle"/>
          </p:nvPr>
        </p:nvSpPr>
        <p:spPr>
          <a:xfrm>
            <a:off x="685800" y="1700809"/>
            <a:ext cx="7772400" cy="2736304"/>
          </a:xfrm>
        </p:spPr>
        <p:txBody>
          <a:bodyPr>
            <a:normAutofit/>
          </a:bodyPr>
          <a:lstStyle/>
          <a:p>
            <a:r>
              <a:rPr lang="ru-RU" dirty="0" smtClean="0">
                <a:latin typeface="Times New Roman" pitchFamily="18" charset="0"/>
                <a:cs typeface="Times New Roman" pitchFamily="18" charset="0"/>
              </a:rPr>
              <a:t>Профилактика </a:t>
            </a:r>
            <a:r>
              <a:rPr lang="ru-RU" dirty="0" err="1" smtClean="0">
                <a:latin typeface="Times New Roman" pitchFamily="18" charset="0"/>
                <a:cs typeface="Times New Roman" pitchFamily="18" charset="0"/>
              </a:rPr>
              <a:t>кибер</a:t>
            </a:r>
            <a:r>
              <a:rPr lang="ru-RU" dirty="0" err="1" smtClean="0">
                <a:latin typeface="Times New Roman" pitchFamily="18" charset="0"/>
                <a:cs typeface="Times New Roman" pitchFamily="18" charset="0"/>
              </a:rPr>
              <a:t>преступлений</a:t>
            </a:r>
            <a:r>
              <a:rPr lang="ru-RU" dirty="0" smtClean="0">
                <a:latin typeface="Times New Roman" pitchFamily="18" charset="0"/>
                <a:cs typeface="Times New Roman" pitchFamily="18" charset="0"/>
              </a:rPr>
              <a:t> в отношении студентов</a:t>
            </a:r>
            <a:endParaRPr lang="ru-RU" dirty="0">
              <a:latin typeface="Times New Roman" pitchFamily="18" charset="0"/>
              <a:cs typeface="Times New Roman" pitchFamily="18" charset="0"/>
            </a:endParaRPr>
          </a:p>
        </p:txBody>
      </p:sp>
      <p:pic>
        <p:nvPicPr>
          <p:cNvPr id="1026" name="Picture 2" descr="C:\Users\Ratt_204\Downloads\q7AGFgy3lWY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2703"/>
            <a:ext cx="1497046" cy="151216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83456" y="433287"/>
            <a:ext cx="5192800" cy="830997"/>
          </a:xfrm>
          <a:prstGeom prst="rect">
            <a:avLst/>
          </a:prstGeom>
          <a:noFill/>
        </p:spPr>
        <p:txBody>
          <a:bodyPr wrap="square" rtlCol="0">
            <a:spAutoFit/>
          </a:bodyPr>
          <a:lstStyle/>
          <a:p>
            <a:r>
              <a:rPr lang="ru-RU" sz="2400" b="1" dirty="0" err="1" smtClean="0">
                <a:solidFill>
                  <a:srgbClr val="C00000"/>
                </a:solidFill>
                <a:latin typeface="Times New Roman" pitchFamily="18" charset="0"/>
                <a:cs typeface="Times New Roman" pitchFamily="18" charset="0"/>
              </a:rPr>
              <a:t>Ракитянский</a:t>
            </a:r>
            <a:r>
              <a:rPr lang="ru-RU" sz="2400" b="1" dirty="0" smtClean="0">
                <a:solidFill>
                  <a:srgbClr val="C00000"/>
                </a:solidFill>
                <a:latin typeface="Times New Roman" pitchFamily="18" charset="0"/>
                <a:cs typeface="Times New Roman" pitchFamily="18" charset="0"/>
              </a:rPr>
              <a:t> агротехнологический техникум</a:t>
            </a:r>
            <a:endParaRPr lang="ru-RU" sz="2400" b="1" dirty="0">
              <a:solidFill>
                <a:srgbClr val="C00000"/>
              </a:solidFill>
              <a:latin typeface="Times New Roman" pitchFamily="18" charset="0"/>
              <a:cs typeface="Times New Roman" pitchFamily="18" charset="0"/>
            </a:endParaRPr>
          </a:p>
        </p:txBody>
      </p:sp>
      <p:pic>
        <p:nvPicPr>
          <p:cNvPr id="3074" name="Picture 2" descr="C:\Users\Ratt_204\Downloads\image085-1-720x72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36" y="3698032"/>
            <a:ext cx="3039145" cy="3039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859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marL="0" indent="0" algn="just">
              <a:buNone/>
            </a:pPr>
            <a:r>
              <a:rPr lang="ru-RU" dirty="0" smtClean="0">
                <a:latin typeface="Times New Roman" pitchFamily="18" charset="0"/>
                <a:cs typeface="Times New Roman" pitchFamily="18" charset="0"/>
              </a:rPr>
              <a:t>Существенную </a:t>
            </a:r>
            <a:r>
              <a:rPr lang="ru-RU" dirty="0">
                <a:latin typeface="Times New Roman" pitchFamily="18" charset="0"/>
                <a:cs typeface="Times New Roman" pitchFamily="18" charset="0"/>
              </a:rPr>
              <a:t>часть своей жизни современные дети и подростки проводят в интернете, а значит без базовых знаний в области </a:t>
            </a:r>
            <a:r>
              <a:rPr lang="ru-RU" dirty="0" err="1">
                <a:latin typeface="Times New Roman" pitchFamily="18" charset="0"/>
                <a:cs typeface="Times New Roman" pitchFamily="18" charset="0"/>
              </a:rPr>
              <a:t>кибербезопасности</a:t>
            </a:r>
            <a:r>
              <a:rPr lang="ru-RU" dirty="0">
                <a:latin typeface="Times New Roman" pitchFamily="18" charset="0"/>
                <a:cs typeface="Times New Roman" pitchFamily="18" charset="0"/>
              </a:rPr>
              <a:t> им, как и взрослым, не обойтись. Чем раньше начать прививать навыки безопасного взаимодействия с виртуальной средой, тем прочнее они усвоятся. И станут такими же естественными, как мытье рук. </a:t>
            </a:r>
            <a:endParaRPr lang="ru-RU" dirty="0" smtClean="0">
              <a:latin typeface="Times New Roman" pitchFamily="18" charset="0"/>
              <a:cs typeface="Times New Roman" pitchFamily="18" charset="0"/>
            </a:endParaRPr>
          </a:p>
          <a:p>
            <a:pPr marL="0" indent="0" algn="just">
              <a:buNone/>
            </a:pPr>
            <a:r>
              <a:rPr lang="ru-RU" b="1" dirty="0" smtClean="0">
                <a:solidFill>
                  <a:srgbClr val="C00000"/>
                </a:solidFill>
                <a:latin typeface="Times New Roman" pitchFamily="18" charset="0"/>
                <a:cs typeface="Times New Roman" pitchFamily="18" charset="0"/>
              </a:rPr>
              <a:t>Советоваться с родителями </a:t>
            </a:r>
          </a:p>
          <a:p>
            <a:pPr marL="0" indent="0" algn="just">
              <a:buNone/>
            </a:pPr>
            <a:r>
              <a:rPr lang="ru-RU" dirty="0" smtClean="0">
                <a:latin typeface="Times New Roman" pitchFamily="18" charset="0"/>
                <a:cs typeface="Times New Roman" pitchFamily="18" charset="0"/>
              </a:rPr>
              <a:t>Если ребенок хочет зарегистрироваться на каком-либо сайте, создать профиль в социальной сети и выложить свои фотографии, лучше перед этим посоветоваться с родителями. Взрослый человек сможет лучше проанализировать ситуацию и понять, опасен ли сайт, а также помочь выбрать снимки, которые можно выложить на всеобщее обозрение.  </a:t>
            </a:r>
          </a:p>
          <a:p>
            <a:pPr marL="0" indent="0" algn="just">
              <a:buNone/>
            </a:pPr>
            <a:r>
              <a:rPr lang="ru-RU" b="1" dirty="0" smtClean="0">
                <a:solidFill>
                  <a:srgbClr val="C00000"/>
                </a:solidFill>
                <a:latin typeface="Times New Roman" pitchFamily="18" charset="0"/>
                <a:cs typeface="Times New Roman" pitchFamily="18" charset="0"/>
              </a:rPr>
              <a:t>Беречь </a:t>
            </a:r>
            <a:r>
              <a:rPr lang="ru-RU" b="1" dirty="0">
                <a:solidFill>
                  <a:srgbClr val="C00000"/>
                </a:solidFill>
                <a:latin typeface="Times New Roman" pitchFamily="18" charset="0"/>
                <a:cs typeface="Times New Roman" pitchFamily="18" charset="0"/>
              </a:rPr>
              <a:t>личные данные </a:t>
            </a:r>
            <a:endParaRPr lang="ru-RU" b="1" dirty="0" smtClean="0">
              <a:solidFill>
                <a:srgbClr val="C00000"/>
              </a:solidFill>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Даже </a:t>
            </a:r>
            <a:r>
              <a:rPr lang="ru-RU" dirty="0">
                <a:latin typeface="Times New Roman" pitchFamily="18" charset="0"/>
                <a:cs typeface="Times New Roman" pitchFamily="18" charset="0"/>
              </a:rPr>
              <a:t>если ребенок думает, что хорошо знает человека, с которым общается онлайн, не нужно рассказывать подробности о себе и о родителях. Номер телефона, адрес, номер школы и класса, место работы родителей и их график, время, когда в квартире нет взрослых, а также данные из документов, номера банковских карт – такую информацию ни в коем случае нельзя передавать другим людям. </a:t>
            </a:r>
            <a:endParaRPr lang="ru-RU" dirty="0" smtClean="0">
              <a:latin typeface="Times New Roman" pitchFamily="18" charset="0"/>
              <a:cs typeface="Times New Roman" pitchFamily="18" charset="0"/>
            </a:endParaRPr>
          </a:p>
        </p:txBody>
      </p:sp>
      <p:sp>
        <p:nvSpPr>
          <p:cNvPr id="4" name="Прямоугольник 3"/>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a:solidFill>
                  <a:schemeClr val="tx1"/>
                </a:solidFill>
                <a:latin typeface="Times New Roman" pitchFamily="18" charset="0"/>
                <a:cs typeface="Times New Roman" pitchFamily="18" charset="0"/>
              </a:rPr>
              <a:t>СОВЕТЫ ПО БЕЗОПАСНОСТИ</a:t>
            </a:r>
            <a:endParaRPr lang="ru-RU" b="1" dirty="0">
              <a:solidFill>
                <a:schemeClr val="tx1"/>
              </a:solidFill>
              <a:latin typeface="Times New Roman" pitchFamily="18" charset="0"/>
              <a:cs typeface="Times New Roman" pitchFamily="18" charset="0"/>
            </a:endParaRPr>
          </a:p>
        </p:txBody>
      </p:sp>
      <p:pic>
        <p:nvPicPr>
          <p:cNvPr id="5"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pic>
        <p:nvPicPr>
          <p:cNvPr id="2050" name="Picture 2" descr="C:\Users\Ratt_204\Downloads\image018-1-720x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4964" y="-18268"/>
            <a:ext cx="1359036" cy="1359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059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1800" b="1" dirty="0">
                <a:solidFill>
                  <a:srgbClr val="C00000"/>
                </a:solidFill>
                <a:latin typeface="Times New Roman" pitchFamily="18" charset="0"/>
                <a:cs typeface="Times New Roman" pitchFamily="18" charset="0"/>
              </a:rPr>
              <a:t>Не делиться информацией о знакомых </a:t>
            </a:r>
          </a:p>
          <a:p>
            <a:pPr marL="0" indent="0">
              <a:buNone/>
            </a:pPr>
            <a:r>
              <a:rPr lang="ru-RU" sz="1800" dirty="0" smtClean="0">
                <a:latin typeface="Times New Roman" pitchFamily="18" charset="0"/>
                <a:cs typeface="Times New Roman" pitchFamily="18" charset="0"/>
              </a:rPr>
              <a:t>Не </a:t>
            </a:r>
            <a:r>
              <a:rPr lang="ru-RU" sz="1800" dirty="0">
                <a:latin typeface="Times New Roman" pitchFamily="18" charset="0"/>
                <a:cs typeface="Times New Roman" pitchFamily="18" charset="0"/>
              </a:rPr>
              <a:t>нужно рассказывать про друзей и одноклассников, сообщать, где они живут и учатся, какие кружки посещают. Нельзя показывать их фотографии – ни выкладывать их в своих профилях в социальных сетях, ни тем более в частной переписке. Если хочется выложить групповое фото с праздника или тренировки, сначала стоит обсудить это с теми, кто изображен на снимке. И лучше, если они сообщат родителям, что такое фото публикуется в интернете. </a:t>
            </a:r>
          </a:p>
          <a:p>
            <a:pPr marL="0" indent="0">
              <a:buNone/>
            </a:pPr>
            <a:r>
              <a:rPr lang="ru-RU" sz="1800" b="1" dirty="0">
                <a:solidFill>
                  <a:srgbClr val="C00000"/>
                </a:solidFill>
                <a:latin typeface="Times New Roman" pitchFamily="18" charset="0"/>
                <a:cs typeface="Times New Roman" pitchFamily="18" charset="0"/>
              </a:rPr>
              <a:t>Фильтровать информацию </a:t>
            </a:r>
          </a:p>
          <a:p>
            <a:pPr marL="0" indent="0">
              <a:buNone/>
            </a:pPr>
            <a:r>
              <a:rPr lang="ru-RU" sz="1800" dirty="0">
                <a:latin typeface="Times New Roman" pitchFamily="18" charset="0"/>
                <a:cs typeface="Times New Roman" pitchFamily="18" charset="0"/>
              </a:rPr>
              <a:t>Мошенники активно используют интернет в своих интересах. Они могут обманывать людей и манипулировать ими, давя на жалость или страх. Поэтому надо научиться скептически относиться к любой информации, размещенной в интернете, и не доверять слепо всему, что там пишут.</a:t>
            </a:r>
            <a:endParaRPr lang="ru-RU" sz="1800" dirty="0">
              <a:latin typeface="Times New Roman" pitchFamily="18" charset="0"/>
              <a:cs typeface="Times New Roman" pitchFamily="18" charset="0"/>
            </a:endParaRPr>
          </a:p>
        </p:txBody>
      </p:sp>
      <p:sp>
        <p:nvSpPr>
          <p:cNvPr id="4" name="Прямоугольник 3"/>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a:solidFill>
                  <a:schemeClr val="tx1"/>
                </a:solidFill>
                <a:latin typeface="Times New Roman" pitchFamily="18" charset="0"/>
                <a:cs typeface="Times New Roman" pitchFamily="18" charset="0"/>
              </a:rPr>
              <a:t>СОВЕТЫ ПО БЕЗОПАСНОСТИ</a:t>
            </a:r>
            <a:endParaRPr lang="ru-RU" b="1" dirty="0">
              <a:solidFill>
                <a:schemeClr val="tx1"/>
              </a:solidFill>
              <a:latin typeface="Times New Roman" pitchFamily="18" charset="0"/>
              <a:cs typeface="Times New Roman" pitchFamily="18" charset="0"/>
            </a:endParaRPr>
          </a:p>
        </p:txBody>
      </p:sp>
      <p:pic>
        <p:nvPicPr>
          <p:cNvPr id="5"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pic>
        <p:nvPicPr>
          <p:cNvPr id="7" name="Picture 2" descr="C:\Users\Ratt_204\Downloads\image018-1-720x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4964" y="-18268"/>
            <a:ext cx="1359036" cy="1359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86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lgn="just">
              <a:buNone/>
            </a:pPr>
            <a:r>
              <a:rPr lang="ru-RU" sz="1800" dirty="0" smtClean="0">
                <a:latin typeface="Times New Roman" pitchFamily="18" charset="0"/>
                <a:cs typeface="Times New Roman" pitchFamily="18" charset="0"/>
              </a:rPr>
              <a:t>	Повсеместное </a:t>
            </a:r>
            <a:r>
              <a:rPr lang="ru-RU" sz="1800" dirty="0">
                <a:latin typeface="Times New Roman" pitchFamily="18" charset="0"/>
                <a:cs typeface="Times New Roman" pitchFamily="18" charset="0"/>
              </a:rPr>
              <a:t>внедрение и использование компьютерных информационных технологий, безусловно, создает возможности для более эффективного развития экономики, политики, общества и государства в целом. Однако совершенствование и применение высоких технологий приводит не только к укреплению информационного общества, но и появлению новых угроз, одной из которых является компьютерная преступность. </a:t>
            </a:r>
            <a:r>
              <a:rPr lang="ru-RU" sz="1800" dirty="0" smtClean="0">
                <a:latin typeface="Times New Roman" pitchFamily="18" charset="0"/>
                <a:cs typeface="Times New Roman" pitchFamily="18" charset="0"/>
              </a:rPr>
              <a:t>Как </a:t>
            </a:r>
            <a:r>
              <a:rPr lang="ru-RU" sz="1800" dirty="0">
                <a:latin typeface="Times New Roman" pitchFamily="18" charset="0"/>
                <a:cs typeface="Times New Roman" pitchFamily="18" charset="0"/>
              </a:rPr>
              <a:t>известно, интернет не только содержит множество полезной информации и предоставляет выбор развлечений, но и таит массу угроз, которые могут повлиять и на материальное состояние семьи, и на психологическое здоровье детей. На текущий момент возраст интернет-пользователя снизился настолько, что порой пятилетние малыши обращаются с компьютером и мобильными устройствами более ловко, чем взрослые. Помимо всех известных положительных моментов, интернет несет в себе опасность, которая может затронуть даже пользователей младшего дошкольного возраста. Рассмотрим основные угрозы, которым подвергается молодежь в современном киберпространстве.</a:t>
            </a:r>
          </a:p>
        </p:txBody>
      </p:sp>
      <p:sp>
        <p:nvSpPr>
          <p:cNvPr id="5" name="Прямоугольник 4"/>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ВВЕДЕНИЕ</a:t>
            </a:r>
            <a:endParaRPr lang="ru-RU" b="1" dirty="0">
              <a:solidFill>
                <a:schemeClr val="tx1"/>
              </a:solidFill>
              <a:latin typeface="Times New Roman" pitchFamily="18" charset="0"/>
              <a:cs typeface="Times New Roman" pitchFamily="18" charset="0"/>
            </a:endParaRPr>
          </a:p>
        </p:txBody>
      </p:sp>
      <p:pic>
        <p:nvPicPr>
          <p:cNvPr id="6"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2783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Вишинг</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 один из методов мошенничества с использованием социальной инженерии. Он заключается в том, что злоумышленники, используя телефонную связь и выдавая себя за сотрудников </a:t>
            </a:r>
            <a:r>
              <a:rPr lang="ru-RU" sz="1800" dirty="0" smtClean="0">
                <a:latin typeface="Times New Roman" pitchFamily="18" charset="0"/>
                <a:cs typeface="Times New Roman" pitchFamily="18" charset="0"/>
              </a:rPr>
              <a:t>банков, </a:t>
            </a:r>
            <a:r>
              <a:rPr lang="ru-RU" sz="1800" dirty="0">
                <a:latin typeface="Times New Roman" pitchFamily="18" charset="0"/>
                <a:cs typeface="Times New Roman" pitchFamily="18" charset="0"/>
              </a:rPr>
              <a:t>под различными предлогами выясняют у потерпевших сведения о наличии банковских платежных </a:t>
            </a:r>
            <a:r>
              <a:rPr lang="ru-RU" sz="1800" dirty="0" smtClean="0">
                <a:latin typeface="Times New Roman" pitchFamily="18" charset="0"/>
                <a:cs typeface="Times New Roman" pitchFamily="18" charset="0"/>
              </a:rPr>
              <a:t>карточек, </a:t>
            </a:r>
            <a:r>
              <a:rPr lang="ru-RU" sz="1800" dirty="0">
                <a:latin typeface="Times New Roman" pitchFamily="18" charset="0"/>
                <a:cs typeface="Times New Roman" pitchFamily="18" charset="0"/>
              </a:rPr>
              <a:t>сроках их действия, CVV (CVC)-кодах, паспортных данных, смс-кодах с целью хищения денежных средств. </a:t>
            </a:r>
            <a:endParaRPr lang="ru-RU" sz="1800" dirty="0" smtClean="0">
              <a:latin typeface="Times New Roman" pitchFamily="18" charset="0"/>
              <a:cs typeface="Times New Roman" pitchFamily="18" charset="0"/>
            </a:endParaRPr>
          </a:p>
          <a:p>
            <a:pPr marL="0" indent="0" algn="just">
              <a:buNone/>
            </a:pPr>
            <a:endParaRPr lang="ru-RU" sz="1800" dirty="0" smtClean="0">
              <a:latin typeface="Times New Roman" pitchFamily="18" charset="0"/>
              <a:cs typeface="Times New Roman" pitchFamily="18" charset="0"/>
            </a:endParaRPr>
          </a:p>
          <a:p>
            <a:pPr marL="0" indent="0" algn="just">
              <a:buNone/>
            </a:pP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В </a:t>
            </a:r>
            <a:r>
              <a:rPr lang="ru-RU" sz="1800" dirty="0">
                <a:latin typeface="Times New Roman" pitchFamily="18" charset="0"/>
                <a:cs typeface="Times New Roman" pitchFamily="18" charset="0"/>
              </a:rPr>
              <a:t>большинстве случаев при совершении звонков потерпевшим преступники используют IP-телефонию, которая позволяет маскировать телефонные номера </a:t>
            </a:r>
            <a:r>
              <a:rPr lang="ru-RU" sz="1800" dirty="0" smtClean="0">
                <a:latin typeface="Times New Roman" pitchFamily="18" charset="0"/>
                <a:cs typeface="Times New Roman" pitchFamily="18" charset="0"/>
              </a:rPr>
              <a:t>или выдать любую комбинацию цифр.</a:t>
            </a:r>
          </a:p>
          <a:p>
            <a:pPr marL="0" indent="0" algn="just">
              <a:buNone/>
            </a:pPr>
            <a:endParaRPr lang="ru-RU" sz="1800" dirty="0" smtClean="0">
              <a:latin typeface="Times New Roman" pitchFamily="18" charset="0"/>
              <a:cs typeface="Times New Roman" pitchFamily="18" charset="0"/>
            </a:endParaRPr>
          </a:p>
          <a:p>
            <a:pPr marL="0" indent="0" algn="just">
              <a:buNone/>
            </a:pPr>
            <a:r>
              <a:rPr lang="ru-RU" sz="1800" dirty="0" smtClean="0">
                <a:latin typeface="Times New Roman" pitchFamily="18" charset="0"/>
                <a:cs typeface="Times New Roman" pitchFamily="18" charset="0"/>
              </a:rPr>
              <a:t>	Завладев </a:t>
            </a:r>
            <a:r>
              <a:rPr lang="ru-RU" sz="1800" dirty="0">
                <a:latin typeface="Times New Roman" pitchFamily="18" charset="0"/>
                <a:cs typeface="Times New Roman" pitchFamily="18" charset="0"/>
              </a:rPr>
              <a:t>реквизитами карты, преступники осуществляют хищение денежных средств с банковского счета потерпевшего. </a:t>
            </a:r>
          </a:p>
        </p:txBody>
      </p:sp>
      <p:sp>
        <p:nvSpPr>
          <p:cNvPr id="4" name="Прямоугольник 3"/>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a:solidFill>
                  <a:schemeClr val="tx1"/>
                </a:solidFill>
                <a:latin typeface="Times New Roman" pitchFamily="18" charset="0"/>
                <a:cs typeface="Times New Roman" pitchFamily="18" charset="0"/>
              </a:rPr>
              <a:t>ВИШИНГ</a:t>
            </a:r>
            <a:endParaRPr lang="ru-RU" b="1" dirty="0">
              <a:solidFill>
                <a:schemeClr val="tx1"/>
              </a:solidFill>
              <a:latin typeface="Times New Roman" pitchFamily="18" charset="0"/>
              <a:cs typeface="Times New Roman" pitchFamily="18" charset="0"/>
            </a:endParaRPr>
          </a:p>
        </p:txBody>
      </p:sp>
      <p:pic>
        <p:nvPicPr>
          <p:cNvPr id="5"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pic>
        <p:nvPicPr>
          <p:cNvPr id="1026" name="Picture 2" descr="C:\Users\Ratt_204\Downloads\image041-1-720x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7677" y="12056"/>
            <a:ext cx="1328712" cy="13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73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marL="0" indent="0" algn="just">
              <a:buNone/>
            </a:pPr>
            <a:r>
              <a:rPr lang="ru-RU" dirty="0" err="1" smtClean="0">
                <a:latin typeface="Times New Roman" pitchFamily="18" charset="0"/>
                <a:cs typeface="Times New Roman" pitchFamily="18" charset="0"/>
              </a:rPr>
              <a:t>Фишинг</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 вид интернет-мошенничества, целью которого является получение доступа к конфиденциальным данным пользователей – логинам и паролям. </a:t>
            </a:r>
            <a:endParaRPr lang="ru-RU" dirty="0" smtClean="0">
              <a:latin typeface="Times New Roman" pitchFamily="18" charset="0"/>
              <a:cs typeface="Times New Roman" pitchFamily="18" charset="0"/>
            </a:endParaRPr>
          </a:p>
          <a:p>
            <a:pPr marL="0" indent="0" algn="just">
              <a:buNone/>
            </a:pPr>
            <a:endParaRPr lang="ru-RU" dirty="0">
              <a:latin typeface="Times New Roman" pitchFamily="18" charset="0"/>
              <a:cs typeface="Times New Roman" pitchFamily="18" charset="0"/>
            </a:endParaRPr>
          </a:p>
          <a:p>
            <a:pPr marL="0" indent="0" algn="just">
              <a:buNone/>
            </a:pPr>
            <a:r>
              <a:rPr lang="ru-RU" dirty="0" err="1" smtClean="0">
                <a:latin typeface="Times New Roman" pitchFamily="18" charset="0"/>
                <a:cs typeface="Times New Roman" pitchFamily="18" charset="0"/>
              </a:rPr>
              <a:t>Фишинг</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используется для получения доступа к учетным записям пользователей самых различных ресурсов, но зачастую он применяется для хищения данных пользователей торговых </a:t>
            </a:r>
            <a:r>
              <a:rPr lang="ru-RU" dirty="0" err="1">
                <a:latin typeface="Times New Roman" pitchFamily="18" charset="0"/>
                <a:cs typeface="Times New Roman" pitchFamily="18" charset="0"/>
              </a:rPr>
              <a:t>онлайнплощадок</a:t>
            </a:r>
            <a:r>
              <a:rPr lang="ru-RU" dirty="0">
                <a:latin typeface="Times New Roman" pitchFamily="18" charset="0"/>
                <a:cs typeface="Times New Roman" pitchFamily="18" charset="0"/>
              </a:rPr>
              <a:t>. Для этого злоумышленники подменяют страницу используемого жертвой интернет-сервиса на мошенническую, которая внешне является двойником оригинала. </a:t>
            </a:r>
            <a:endParaRPr lang="ru-RU" dirty="0" smtClean="0">
              <a:latin typeface="Times New Roman" pitchFamily="18" charset="0"/>
              <a:cs typeface="Times New Roman" pitchFamily="18" charset="0"/>
            </a:endParaRPr>
          </a:p>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В </a:t>
            </a:r>
            <a:r>
              <a:rPr lang="ru-RU" dirty="0">
                <a:latin typeface="Times New Roman" pitchFamily="18" charset="0"/>
                <a:cs typeface="Times New Roman" pitchFamily="18" charset="0"/>
              </a:rPr>
              <a:t>соответствии с этим может использоваться разный предлог для перехода на страницу преступником (забрать зачисленные им деньги, подтвердить получение посылки на почте или в службе доставки, подтвердить прием средств на одном из банковских сервисов и т.д.). Невнимательный интернет-пользователь может и не заметить подмены, так как подобные страницы визуально схожи с оформлением оригинальных сайтов. Когда пользователь заходит на такую поддельную страницу и вводит логин и пароль, они становятся доступны </a:t>
            </a:r>
            <a:r>
              <a:rPr lang="ru-RU" dirty="0" smtClean="0">
                <a:latin typeface="Times New Roman" pitchFamily="18" charset="0"/>
                <a:cs typeface="Times New Roman" pitchFamily="18" charset="0"/>
              </a:rPr>
              <a:t>мошенникам.</a:t>
            </a:r>
            <a:endParaRPr lang="ru-RU" dirty="0">
              <a:latin typeface="Times New Roman" pitchFamily="18" charset="0"/>
              <a:cs typeface="Times New Roman" pitchFamily="18" charset="0"/>
            </a:endParaRPr>
          </a:p>
        </p:txBody>
      </p:sp>
      <p:sp>
        <p:nvSpPr>
          <p:cNvPr id="4" name="Прямоугольник 3"/>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ФИШИНГ</a:t>
            </a:r>
            <a:endParaRPr lang="ru-RU" b="1" dirty="0">
              <a:solidFill>
                <a:schemeClr val="tx1"/>
              </a:solidFill>
              <a:latin typeface="Times New Roman" pitchFamily="18" charset="0"/>
              <a:cs typeface="Times New Roman" pitchFamily="18" charset="0"/>
            </a:endParaRPr>
          </a:p>
        </p:txBody>
      </p:sp>
      <p:pic>
        <p:nvPicPr>
          <p:cNvPr id="5"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pic>
        <p:nvPicPr>
          <p:cNvPr id="7" name="Picture 2" descr="C:\Users\Ratt_204\Downloads\image041-1-720x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7677" y="12056"/>
            <a:ext cx="1328712" cy="13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57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sz="1800" dirty="0" err="1" smtClean="0">
                <a:latin typeface="Times New Roman" pitchFamily="18" charset="0"/>
                <a:cs typeface="Times New Roman" pitchFamily="18" charset="0"/>
              </a:rPr>
              <a:t>Сватинг</a:t>
            </a:r>
            <a:r>
              <a:rPr lang="ru-RU" sz="1800" dirty="0" smtClean="0">
                <a:latin typeface="Times New Roman" pitchFamily="18" charset="0"/>
                <a:cs typeface="Times New Roman" pitchFamily="18" charset="0"/>
              </a:rPr>
              <a:t> </a:t>
            </a:r>
            <a:r>
              <a:rPr lang="ru-RU" sz="1800" dirty="0">
                <a:latin typeface="Times New Roman" pitchFamily="18" charset="0"/>
                <a:cs typeface="Times New Roman" pitchFamily="18" charset="0"/>
              </a:rPr>
              <a:t>– заведомо ложный вызов полиции, </a:t>
            </a:r>
            <a:r>
              <a:rPr lang="ru-RU" sz="1800" dirty="0" err="1">
                <a:latin typeface="Times New Roman" pitchFamily="18" charset="0"/>
                <a:cs typeface="Times New Roman" pitchFamily="18" charset="0"/>
              </a:rPr>
              <a:t>аварийноспасательных</a:t>
            </a:r>
            <a:r>
              <a:rPr lang="ru-RU" sz="1800" dirty="0">
                <a:latin typeface="Times New Roman" pitchFamily="18" charset="0"/>
                <a:cs typeface="Times New Roman" pitchFamily="18" charset="0"/>
              </a:rPr>
              <a:t> служб, путем фальшивых ложных сообщений об опасности (например, о минировании, убийствах, захвате заложников). </a:t>
            </a:r>
            <a:endParaRPr lang="ru-RU" sz="1800" dirty="0" smtClean="0">
              <a:latin typeface="Times New Roman" pitchFamily="18" charset="0"/>
              <a:cs typeface="Times New Roman" pitchFamily="18" charset="0"/>
            </a:endParaRPr>
          </a:p>
          <a:p>
            <a:pPr marL="0" indent="0">
              <a:buNone/>
            </a:pPr>
            <a:endParaRPr lang="ru-RU" sz="1800" dirty="0" smtClean="0">
              <a:latin typeface="Times New Roman" pitchFamily="18" charset="0"/>
              <a:cs typeface="Times New Roman" pitchFamily="18" charset="0"/>
            </a:endParaRPr>
          </a:p>
          <a:p>
            <a:pPr marL="0" indent="0">
              <a:buNone/>
            </a:pPr>
            <a:r>
              <a:rPr lang="ru-RU" sz="1800" dirty="0" smtClean="0">
                <a:latin typeface="Times New Roman" pitchFamily="18" charset="0"/>
                <a:cs typeface="Times New Roman" pitchFamily="18" charset="0"/>
              </a:rPr>
              <a:t>Общественная </a:t>
            </a:r>
            <a:r>
              <a:rPr lang="ru-RU" sz="1800" dirty="0">
                <a:latin typeface="Times New Roman" pitchFamily="18" charset="0"/>
                <a:cs typeface="Times New Roman" pitchFamily="18" charset="0"/>
              </a:rPr>
              <a:t>опасность таких деяний состоит в том, что заведомо недостоверные сведения дезорганизуют нормальную работу объектов транспорта, предприятий, государственных органов и учреждений, организаций независимо от формы </a:t>
            </a:r>
            <a:r>
              <a:rPr lang="ru-RU" sz="1800" dirty="0" smtClean="0">
                <a:latin typeface="Times New Roman" pitchFamily="18" charset="0"/>
                <a:cs typeface="Times New Roman" pitchFamily="18" charset="0"/>
              </a:rPr>
              <a:t>собственности. </a:t>
            </a:r>
            <a:r>
              <a:rPr lang="ru-RU" sz="1800" dirty="0">
                <a:latin typeface="Times New Roman" pitchFamily="18" charset="0"/>
                <a:cs typeface="Times New Roman" pitchFamily="18" charset="0"/>
              </a:rPr>
              <a:t>При этом информация о возможном взрыве, поджоге либо иных действиях, предполагающих тяжкие последствия, способна посеять панику среди населения и внести неудобства в повседневную жизнь. </a:t>
            </a:r>
            <a:endParaRPr lang="ru-RU" sz="1800" dirty="0" smtClean="0">
              <a:latin typeface="Times New Roman" pitchFamily="18" charset="0"/>
              <a:cs typeface="Times New Roman" pitchFamily="18" charset="0"/>
            </a:endParaRPr>
          </a:p>
          <a:p>
            <a:pPr marL="0" indent="0">
              <a:buNone/>
            </a:pPr>
            <a:endParaRPr lang="ru-RU" sz="1800" dirty="0" smtClean="0">
              <a:latin typeface="Times New Roman" pitchFamily="18" charset="0"/>
              <a:cs typeface="Times New Roman" pitchFamily="18" charset="0"/>
            </a:endParaRPr>
          </a:p>
          <a:p>
            <a:pPr marL="0" indent="0">
              <a:buNone/>
            </a:pPr>
            <a:r>
              <a:rPr lang="ru-RU" sz="1800" dirty="0" smtClean="0">
                <a:latin typeface="Times New Roman" pitchFamily="18" charset="0"/>
                <a:cs typeface="Times New Roman" pitchFamily="18" charset="0"/>
              </a:rPr>
              <a:t>Стоит </a:t>
            </a:r>
            <a:r>
              <a:rPr lang="ru-RU" sz="1800" dirty="0">
                <a:latin typeface="Times New Roman" pitchFamily="18" charset="0"/>
                <a:cs typeface="Times New Roman" pitchFamily="18" charset="0"/>
              </a:rPr>
              <a:t>отметить, что ответственность за это преступление наступает с 14 лет. Наказание – штраф, арест, ограничение свободы на срок до пяти лет или лишение свободы на срок до семи лет. Если ребенку, сообщившему о ложном минировании, не исполнилось 14 лет, наступает административная ответственность родителей, а ребенка ставят на учет в инспекцию по делам несовершеннолетних. </a:t>
            </a:r>
          </a:p>
        </p:txBody>
      </p:sp>
      <p:sp>
        <p:nvSpPr>
          <p:cNvPr id="4" name="Прямоугольник 3"/>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СВАТИНГ</a:t>
            </a:r>
            <a:endParaRPr lang="ru-RU" b="1" dirty="0">
              <a:solidFill>
                <a:schemeClr val="tx1"/>
              </a:solidFill>
              <a:latin typeface="Times New Roman" pitchFamily="18" charset="0"/>
              <a:cs typeface="Times New Roman" pitchFamily="18" charset="0"/>
            </a:endParaRPr>
          </a:p>
        </p:txBody>
      </p:sp>
      <p:pic>
        <p:nvPicPr>
          <p:cNvPr id="5"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pic>
        <p:nvPicPr>
          <p:cNvPr id="7" name="Picture 2" descr="C:\Users\Ratt_204\Downloads\image041-1-720x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7677" y="12056"/>
            <a:ext cx="1328712" cy="13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87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marL="0" indent="0" algn="just">
              <a:buNone/>
            </a:pPr>
            <a:r>
              <a:rPr lang="ru-RU" dirty="0" err="1" smtClean="0">
                <a:latin typeface="Times New Roman" pitchFamily="18" charset="0"/>
                <a:cs typeface="Times New Roman" pitchFamily="18" charset="0"/>
              </a:rPr>
              <a:t>Груминг</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 это вхождение взрослого человека в доверие к ребенку с целью сексуального самоудовлетворения. </a:t>
            </a:r>
            <a:r>
              <a:rPr lang="ru-RU" dirty="0" smtClean="0">
                <a:latin typeface="Times New Roman" pitchFamily="18" charset="0"/>
                <a:cs typeface="Times New Roman" pitchFamily="18" charset="0"/>
              </a:rPr>
              <a:t>Злоумышленник </a:t>
            </a:r>
            <a:r>
              <a:rPr lang="ru-RU" dirty="0">
                <a:latin typeface="Times New Roman" pitchFamily="18" charset="0"/>
                <a:cs typeface="Times New Roman" pitchFamily="18" charset="0"/>
              </a:rPr>
              <a:t>дистанционно нащупывает связь с ребенком через социальные сети, </a:t>
            </a:r>
            <a:r>
              <a:rPr lang="ru-RU" dirty="0" err="1">
                <a:latin typeface="Times New Roman" pitchFamily="18" charset="0"/>
                <a:cs typeface="Times New Roman" pitchFamily="18" charset="0"/>
              </a:rPr>
              <a:t>мессенджеры</a:t>
            </a:r>
            <a:r>
              <a:rPr lang="ru-RU" dirty="0">
                <a:latin typeface="Times New Roman" pitchFamily="18" charset="0"/>
                <a:cs typeface="Times New Roman" pitchFamily="18" charset="0"/>
              </a:rPr>
              <a:t>, онлайн-игры, электронную почту. Затем может вынудить ребенка прислать фотографии интимного характера, вовлечь в изготовление порнографических материалов, склонить к интимной встрече в реальности. </a:t>
            </a: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От </a:t>
            </a:r>
            <a:r>
              <a:rPr lang="ru-RU" dirty="0" err="1">
                <a:latin typeface="Times New Roman" pitchFamily="18" charset="0"/>
                <a:cs typeface="Times New Roman" pitchFamily="18" charset="0"/>
              </a:rPr>
              <a:t>груминга</a:t>
            </a:r>
            <a:r>
              <a:rPr lang="ru-RU" dirty="0">
                <a:latin typeface="Times New Roman" pitchFamily="18" charset="0"/>
                <a:cs typeface="Times New Roman" pitchFamily="18" charset="0"/>
              </a:rPr>
              <a:t> отличают </a:t>
            </a:r>
            <a:r>
              <a:rPr lang="ru-RU" dirty="0" err="1">
                <a:latin typeface="Times New Roman" pitchFamily="18" charset="0"/>
                <a:cs typeface="Times New Roman" pitchFamily="18" charset="0"/>
              </a:rPr>
              <a:t>секстинг</a:t>
            </a:r>
            <a:r>
              <a:rPr lang="ru-RU" dirty="0">
                <a:latin typeface="Times New Roman" pitchFamily="18" charset="0"/>
                <a:cs typeface="Times New Roman" pitchFamily="18" charset="0"/>
              </a:rPr>
              <a:t> — это пересылка личных фотографий, сообщений интимного содержания посредством современных средств связи: сотовых телефонов, электронной почты, социальных интернет-сетей. </a:t>
            </a: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Порой </a:t>
            </a:r>
            <a:r>
              <a:rPr lang="ru-RU" dirty="0">
                <a:latin typeface="Times New Roman" pitchFamily="18" charset="0"/>
                <a:cs typeface="Times New Roman" pitchFamily="18" charset="0"/>
              </a:rPr>
              <a:t>под влиянием ситуации или эмоций, может показаться, что переслать такие фото – хорошая идея. Чаще всего парни и девушки делают это флиртуя, поддавшись настойчивым уговорам, пытаясь развлечь своих друзей, чтобы получить их признание (чаще пересылают чужие фото, чтобы похвастаться), или же просто отомстить. Эта идея, прямо скажем, не очень хорошая: злоумышленник может воспользоваться такой доверчивостью во вред</a:t>
            </a:r>
          </a:p>
        </p:txBody>
      </p:sp>
      <p:sp>
        <p:nvSpPr>
          <p:cNvPr id="4" name="Прямоугольник 3"/>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ГРУМИНГ</a:t>
            </a:r>
            <a:endParaRPr lang="ru-RU" b="1" dirty="0">
              <a:solidFill>
                <a:schemeClr val="tx1"/>
              </a:solidFill>
              <a:latin typeface="Times New Roman" pitchFamily="18" charset="0"/>
              <a:cs typeface="Times New Roman" pitchFamily="18" charset="0"/>
            </a:endParaRPr>
          </a:p>
        </p:txBody>
      </p:sp>
      <p:pic>
        <p:nvPicPr>
          <p:cNvPr id="5"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pic>
        <p:nvPicPr>
          <p:cNvPr id="7" name="Picture 2" descr="C:\Users\Ratt_204\Downloads\image041-1-720x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7677" y="12056"/>
            <a:ext cx="1328712" cy="13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60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0"/>
            <a:ext cx="8229600" cy="5141168"/>
          </a:xfrm>
        </p:spPr>
        <p:txBody>
          <a:bodyPr>
            <a:normAutofit fontScale="55000" lnSpcReduction="20000"/>
          </a:bodyPr>
          <a:lstStyle/>
          <a:p>
            <a:pPr marL="0" indent="0" algn="just">
              <a:buNone/>
            </a:pPr>
            <a:r>
              <a:rPr lang="ru-RU" dirty="0" err="1" smtClean="0">
                <a:latin typeface="Times New Roman" pitchFamily="18" charset="0"/>
                <a:cs typeface="Times New Roman" pitchFamily="18" charset="0"/>
              </a:rPr>
              <a:t>Кибербуллинг</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 травля пользователя через все каналы сетевого общения: социальные сети, форумы, чаты, </a:t>
            </a:r>
            <a:r>
              <a:rPr lang="ru-RU" dirty="0" err="1">
                <a:latin typeface="Times New Roman" pitchFamily="18" charset="0"/>
                <a:cs typeface="Times New Roman" pitchFamily="18" charset="0"/>
              </a:rPr>
              <a:t>мессенджеры</a:t>
            </a:r>
            <a:r>
              <a:rPr lang="ru-RU" dirty="0">
                <a:latin typeface="Times New Roman" pitchFamily="18" charset="0"/>
                <a:cs typeface="Times New Roman" pitchFamily="18" charset="0"/>
              </a:rPr>
              <a:t>. Проводить травлю могут как одноклассники, интернет-друзья и т.д., так и совершенно посторонние </a:t>
            </a:r>
            <a:r>
              <a:rPr lang="ru-RU" dirty="0" smtClean="0">
                <a:latin typeface="Times New Roman" pitchFamily="18" charset="0"/>
                <a:cs typeface="Times New Roman" pitchFamily="18" charset="0"/>
              </a:rPr>
              <a:t>люди.</a:t>
            </a:r>
          </a:p>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Эта </a:t>
            </a:r>
            <a:r>
              <a:rPr lang="ru-RU" dirty="0">
                <a:latin typeface="Times New Roman" pitchFamily="18" charset="0"/>
                <a:cs typeface="Times New Roman" pitchFamily="18" charset="0"/>
              </a:rPr>
              <a:t>форма психологического террора может принимать разные обличия: оскорбления через личные сообщения, публикация и распространение конфиденциальной, провокационной информации о жертве; физическая агрессия и так далее. Причины </a:t>
            </a:r>
            <a:r>
              <a:rPr lang="ru-RU" dirty="0" err="1">
                <a:latin typeface="Times New Roman" pitchFamily="18" charset="0"/>
                <a:cs typeface="Times New Roman" pitchFamily="18" charset="0"/>
              </a:rPr>
              <a:t>кибербуллинга</a:t>
            </a:r>
            <a:r>
              <a:rPr lang="ru-RU" dirty="0">
                <a:latin typeface="Times New Roman" pitchFamily="18" charset="0"/>
                <a:cs typeface="Times New Roman" pitchFamily="18" charset="0"/>
              </a:rPr>
              <a:t>: чувство превосходства, зависть, чувство превосходства над соперником, чувство собственной неполноценности, самореализация. </a:t>
            </a:r>
            <a:endParaRPr lang="ru-RU" dirty="0" smtClean="0">
              <a:latin typeface="Times New Roman" pitchFamily="18" charset="0"/>
              <a:cs typeface="Times New Roman" pitchFamily="18" charset="0"/>
            </a:endParaRPr>
          </a:p>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Особо </a:t>
            </a:r>
            <a:r>
              <a:rPr lang="ru-RU" dirty="0">
                <a:latin typeface="Times New Roman" pitchFamily="18" charset="0"/>
                <a:cs typeface="Times New Roman" pitchFamily="18" charset="0"/>
              </a:rPr>
              <a:t>следует </a:t>
            </a:r>
            <a:r>
              <a:rPr lang="ru-RU" dirty="0" smtClean="0">
                <a:latin typeface="Times New Roman" pitchFamily="18" charset="0"/>
                <a:cs typeface="Times New Roman" pitchFamily="18" charset="0"/>
              </a:rPr>
              <a:t>отметить </a:t>
            </a:r>
            <a:r>
              <a:rPr lang="ru-RU" dirty="0">
                <a:latin typeface="Times New Roman" pitchFamily="18" charset="0"/>
                <a:cs typeface="Times New Roman" pitchFamily="18" charset="0"/>
              </a:rPr>
              <a:t>способ воздействия запрещенным контентом. Ребенку могут показывать порнографические материалы, нанося ущерб психике, так как изображенное со временем перестанет восприниматься ребенком как аморальное поведение. </a:t>
            </a:r>
            <a:endParaRPr lang="ru-RU" dirty="0" smtClean="0">
              <a:latin typeface="Times New Roman" pitchFamily="18" charset="0"/>
              <a:cs typeface="Times New Roman" pitchFamily="18" charset="0"/>
            </a:endParaRPr>
          </a:p>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Угроза </a:t>
            </a:r>
            <a:r>
              <a:rPr lang="ru-RU" dirty="0">
                <a:latin typeface="Times New Roman" pitchFamily="18" charset="0"/>
                <a:cs typeface="Times New Roman" pitchFamily="18" charset="0"/>
              </a:rPr>
              <a:t>нового времени – так называемые группы смерти. И хотя обычно создателями таких групп являются сами подростки (цель – «</a:t>
            </a:r>
            <a:r>
              <a:rPr lang="ru-RU" dirty="0" err="1">
                <a:latin typeface="Times New Roman" pitchFamily="18" charset="0"/>
                <a:cs typeface="Times New Roman" pitchFamily="18" charset="0"/>
              </a:rPr>
              <a:t>хайп</a:t>
            </a:r>
            <a:r>
              <a:rPr lang="ru-RU" dirty="0">
                <a:latin typeface="Times New Roman" pitchFamily="18" charset="0"/>
                <a:cs typeface="Times New Roman" pitchFamily="18" charset="0"/>
              </a:rPr>
              <a:t>», жажда острых ощущений, желание доминировать и управлять другими), в подобных группах создается благоприятствующая атмосфера для культивирования суицидальных намерений. </a:t>
            </a:r>
          </a:p>
        </p:txBody>
      </p:sp>
      <p:sp>
        <p:nvSpPr>
          <p:cNvPr id="4" name="Прямоугольник 3"/>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a:solidFill>
                  <a:schemeClr val="tx1"/>
                </a:solidFill>
                <a:latin typeface="Times New Roman" pitchFamily="18" charset="0"/>
                <a:cs typeface="Times New Roman" pitchFamily="18" charset="0"/>
              </a:rPr>
              <a:t>КИБЕРБУЛЛИНГ</a:t>
            </a:r>
            <a:endParaRPr lang="ru-RU" b="1" dirty="0">
              <a:solidFill>
                <a:schemeClr val="tx1"/>
              </a:solidFill>
              <a:latin typeface="Times New Roman" pitchFamily="18" charset="0"/>
              <a:cs typeface="Times New Roman" pitchFamily="18" charset="0"/>
            </a:endParaRPr>
          </a:p>
        </p:txBody>
      </p:sp>
      <p:pic>
        <p:nvPicPr>
          <p:cNvPr id="5"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pic>
        <p:nvPicPr>
          <p:cNvPr id="7" name="Picture 2" descr="C:\Users\Ratt_204\Downloads\image041-1-720x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7677" y="12056"/>
            <a:ext cx="1328712" cy="13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818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sz="1800" dirty="0" smtClean="0">
                <a:latin typeface="Times New Roman" pitchFamily="18" charset="0"/>
                <a:cs typeface="Times New Roman" pitchFamily="18" charset="0"/>
              </a:rPr>
              <a:t>В </a:t>
            </a:r>
            <a:r>
              <a:rPr lang="ru-RU" sz="1800" dirty="0">
                <a:latin typeface="Times New Roman" pitchFamily="18" charset="0"/>
                <a:cs typeface="Times New Roman" pitchFamily="18" charset="0"/>
              </a:rPr>
              <a:t>настоящее время особо актуальной становится проблема защиты аккаунтов в социальных сетях и противодействия различным формам и видам мошенничества. Наиболее типичные способы обмана в </a:t>
            </a:r>
            <a:r>
              <a:rPr lang="ru-RU" sz="1800" dirty="0" err="1">
                <a:latin typeface="Times New Roman" pitchFamily="18" charset="0"/>
                <a:cs typeface="Times New Roman" pitchFamily="18" charset="0"/>
              </a:rPr>
              <a:t>соцсетях</a:t>
            </a:r>
            <a:r>
              <a:rPr lang="ru-RU" sz="1800" dirty="0">
                <a:latin typeface="Times New Roman" pitchFamily="18" charset="0"/>
                <a:cs typeface="Times New Roman" pitchFamily="18" charset="0"/>
              </a:rPr>
              <a:t> сегодня таковы: </a:t>
            </a:r>
            <a:endParaRPr lang="ru-RU" sz="1800" dirty="0" smtClean="0">
              <a:latin typeface="Times New Roman" pitchFamily="18" charset="0"/>
              <a:cs typeface="Times New Roman" pitchFamily="18" charset="0"/>
            </a:endParaRPr>
          </a:p>
          <a:p>
            <a:pPr marL="0" indent="0">
              <a:buNone/>
            </a:pPr>
            <a:r>
              <a:rPr lang="ru-RU" sz="1800" b="1" dirty="0" smtClean="0">
                <a:solidFill>
                  <a:srgbClr val="C00000"/>
                </a:solidFill>
                <a:latin typeface="Times New Roman" pitchFamily="18" charset="0"/>
                <a:cs typeface="Times New Roman" pitchFamily="18" charset="0"/>
              </a:rPr>
              <a:t>Предоплата </a:t>
            </a:r>
          </a:p>
          <a:p>
            <a:pPr marL="0" indent="0">
              <a:buNone/>
            </a:pPr>
            <a:r>
              <a:rPr lang="ru-RU" sz="1800" dirty="0" smtClean="0">
                <a:latin typeface="Times New Roman" pitchFamily="18" charset="0"/>
                <a:cs typeface="Times New Roman" pitchFamily="18" charset="0"/>
              </a:rPr>
              <a:t>Злоумышленники </a:t>
            </a:r>
            <a:r>
              <a:rPr lang="ru-RU" sz="1800" dirty="0">
                <a:latin typeface="Times New Roman" pitchFamily="18" charset="0"/>
                <a:cs typeface="Times New Roman" pitchFamily="18" charset="0"/>
              </a:rPr>
              <a:t>размещают объявления о продаже каких-либо товаров по бросовым ценам, но для его получения (якобы посредством почтовой пересылки или службы доставки) требуется перечисление предоплаты или задатка на указанные «продавцом» банковскую карту, электронный кошелек. Обычно после перечисления ожидаемый товар так и не поступает, а «продавец» перестает выходить на связь. </a:t>
            </a:r>
            <a:endParaRPr lang="ru-RU" sz="1800" dirty="0" smtClean="0">
              <a:latin typeface="Times New Roman" pitchFamily="18" charset="0"/>
              <a:cs typeface="Times New Roman" pitchFamily="18" charset="0"/>
            </a:endParaRPr>
          </a:p>
        </p:txBody>
      </p:sp>
      <p:sp>
        <p:nvSpPr>
          <p:cNvPr id="4" name="Прямоугольник 3"/>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a:solidFill>
                  <a:schemeClr val="tx1"/>
                </a:solidFill>
                <a:latin typeface="Times New Roman" pitchFamily="18" charset="0"/>
                <a:cs typeface="Times New Roman" pitchFamily="18" charset="0"/>
              </a:rPr>
              <a:t>МОШЕННИЧЕСТВО В </a:t>
            </a:r>
            <a:r>
              <a:rPr lang="ru-RU" b="1" dirty="0" smtClean="0">
                <a:solidFill>
                  <a:schemeClr val="tx1"/>
                </a:solidFill>
                <a:latin typeface="Times New Roman" pitchFamily="18" charset="0"/>
                <a:cs typeface="Times New Roman" pitchFamily="18" charset="0"/>
              </a:rPr>
              <a:t>СОЦСЕТЯХ</a:t>
            </a:r>
            <a:endParaRPr lang="ru-RU" b="1" dirty="0">
              <a:solidFill>
                <a:schemeClr val="tx1"/>
              </a:solidFill>
              <a:latin typeface="Times New Roman" pitchFamily="18" charset="0"/>
              <a:cs typeface="Times New Roman" pitchFamily="18" charset="0"/>
            </a:endParaRPr>
          </a:p>
        </p:txBody>
      </p:sp>
      <p:pic>
        <p:nvPicPr>
          <p:cNvPr id="5"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pic>
        <p:nvPicPr>
          <p:cNvPr id="7" name="Picture 2" descr="C:\Users\Ratt_204\Downloads\image041-1-720x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7677" y="12056"/>
            <a:ext cx="1328712" cy="13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22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marL="0" indent="0">
              <a:buNone/>
            </a:pPr>
            <a:r>
              <a:rPr lang="ru-RU" b="1" dirty="0">
                <a:solidFill>
                  <a:srgbClr val="C00000"/>
                </a:solidFill>
                <a:latin typeface="Times New Roman" pitchFamily="18" charset="0"/>
                <a:cs typeface="Times New Roman" pitchFamily="18" charset="0"/>
              </a:rPr>
              <a:t>Шантаж и вымогательство </a:t>
            </a:r>
          </a:p>
          <a:p>
            <a:pPr marL="0" indent="0">
              <a:buNone/>
            </a:pPr>
            <a:r>
              <a:rPr lang="ru-RU" dirty="0">
                <a:latin typeface="Times New Roman" pitchFamily="18" charset="0"/>
                <a:cs typeface="Times New Roman" pitchFamily="18" charset="0"/>
              </a:rPr>
              <a:t>В некоторых случаях злоумышленники могут угрожать разглашением различных компрометирующих сведений с целью вымогательства. Социальные сети – это кладезь персональной информации о человеке. Получив несанкционированный доступ к страницам в социальных сетях, переписке электронных почтовых ящиков и облачным аккаунтам и завладев изображениями, не предназначенными для публичного просмотра, преступники вступают в переписку с потерпевшими, требуя разные денежные суммы и угрожая в случае отказа распространить их в интернете. </a:t>
            </a:r>
          </a:p>
          <a:p>
            <a:pPr marL="0" indent="0">
              <a:buNone/>
            </a:pPr>
            <a:r>
              <a:rPr lang="ru-RU" b="1" dirty="0">
                <a:solidFill>
                  <a:srgbClr val="C00000"/>
                </a:solidFill>
                <a:latin typeface="Times New Roman" pitchFamily="18" charset="0"/>
                <a:cs typeface="Times New Roman" pitchFamily="18" charset="0"/>
              </a:rPr>
              <a:t>Онлайн-игры </a:t>
            </a:r>
          </a:p>
          <a:p>
            <a:pPr marL="0" indent="0">
              <a:buNone/>
            </a:pPr>
            <a:r>
              <a:rPr lang="ru-RU" dirty="0">
                <a:latin typeface="Times New Roman" pitchFamily="18" charset="0"/>
                <a:cs typeface="Times New Roman" pitchFamily="18" charset="0"/>
              </a:rPr>
              <a:t>Индустрия производства игр для персональных компьютеров и мобильных гаджетов давно стало высокодоходным бизнесом. Не удивительно, что повышенным вниманием она пользуется и у мошенников. Ценность тут представляют и аккаунты пользователей, к которым нередко привязаны реквизиты БПК для покупки игровых преимуществ, и коллекционные предметы, которые игроки также нередко приобретают за реальные деньги. </a:t>
            </a:r>
          </a:p>
          <a:p>
            <a:endParaRPr lang="ru-RU" dirty="0"/>
          </a:p>
        </p:txBody>
      </p:sp>
      <p:sp>
        <p:nvSpPr>
          <p:cNvPr id="4" name="Прямоугольник 3"/>
          <p:cNvSpPr/>
          <p:nvPr/>
        </p:nvSpPr>
        <p:spPr>
          <a:xfrm>
            <a:off x="0" y="764704"/>
            <a:ext cx="9144000" cy="57606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ru-RU" b="1" dirty="0">
                <a:solidFill>
                  <a:schemeClr val="tx1"/>
                </a:solidFill>
                <a:latin typeface="Times New Roman" pitchFamily="18" charset="0"/>
                <a:cs typeface="Times New Roman" pitchFamily="18" charset="0"/>
              </a:rPr>
              <a:t>МОШЕННИЧЕСТВО В </a:t>
            </a:r>
            <a:r>
              <a:rPr lang="ru-RU" b="1" dirty="0" smtClean="0">
                <a:solidFill>
                  <a:schemeClr val="tx1"/>
                </a:solidFill>
                <a:latin typeface="Times New Roman" pitchFamily="18" charset="0"/>
                <a:cs typeface="Times New Roman" pitchFamily="18" charset="0"/>
              </a:rPr>
              <a:t>СОЦСЕТЯХ</a:t>
            </a:r>
            <a:endParaRPr lang="ru-RU" b="1" dirty="0">
              <a:solidFill>
                <a:schemeClr val="tx1"/>
              </a:solidFill>
              <a:latin typeface="Times New Roman" pitchFamily="18" charset="0"/>
              <a:cs typeface="Times New Roman" pitchFamily="18" charset="0"/>
            </a:endParaRPr>
          </a:p>
        </p:txBody>
      </p:sp>
      <p:pic>
        <p:nvPicPr>
          <p:cNvPr id="5" name="Picture 2" descr="C:\Users\Ratt_204\Downloads\q7AGFgy3lWY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757056" cy="76470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7584" y="166909"/>
            <a:ext cx="2520280" cy="430887"/>
          </a:xfrm>
          <a:prstGeom prst="rect">
            <a:avLst/>
          </a:prstGeom>
          <a:noFill/>
        </p:spPr>
        <p:txBody>
          <a:bodyPr wrap="square" rtlCol="0">
            <a:spAutoFit/>
          </a:bodyPr>
          <a:lstStyle/>
          <a:p>
            <a:r>
              <a:rPr lang="ru-RU" sz="1100" b="1" dirty="0" err="1" smtClean="0">
                <a:solidFill>
                  <a:srgbClr val="C00000"/>
                </a:solidFill>
                <a:latin typeface="Times New Roman" pitchFamily="18" charset="0"/>
                <a:cs typeface="Times New Roman" pitchFamily="18" charset="0"/>
              </a:rPr>
              <a:t>Ракитянский</a:t>
            </a:r>
            <a:r>
              <a:rPr lang="ru-RU" sz="1100" b="1" dirty="0" smtClean="0">
                <a:solidFill>
                  <a:srgbClr val="C00000"/>
                </a:solidFill>
                <a:latin typeface="Times New Roman" pitchFamily="18" charset="0"/>
                <a:cs typeface="Times New Roman" pitchFamily="18" charset="0"/>
              </a:rPr>
              <a:t> агротехнологический техникум</a:t>
            </a:r>
            <a:endParaRPr lang="ru-RU" sz="1100" b="1" dirty="0">
              <a:solidFill>
                <a:srgbClr val="C00000"/>
              </a:solidFill>
              <a:latin typeface="Times New Roman" pitchFamily="18" charset="0"/>
              <a:cs typeface="Times New Roman" pitchFamily="18" charset="0"/>
            </a:endParaRPr>
          </a:p>
        </p:txBody>
      </p:sp>
      <p:pic>
        <p:nvPicPr>
          <p:cNvPr id="7" name="Picture 2" descr="C:\Users\Ratt_204\Downloads\image041-1-720x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7677" y="12056"/>
            <a:ext cx="1328712" cy="13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7420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TotalTime>
  <Words>1189</Words>
  <Application>Microsoft Office PowerPoint</Application>
  <PresentationFormat>Экран (4:3)</PresentationFormat>
  <Paragraphs>64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Профилактика киберпреступлений в отношении студентов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Противодействие киберпреступлениям в отношении студентов </dc:title>
  <dc:creator>Ratt_204</dc:creator>
  <cp:lastModifiedBy>Ratt_204</cp:lastModifiedBy>
  <cp:revision>12</cp:revision>
  <dcterms:created xsi:type="dcterms:W3CDTF">2024-02-07T07:15:42Z</dcterms:created>
  <dcterms:modified xsi:type="dcterms:W3CDTF">2024-02-07T09:08:48Z</dcterms:modified>
</cp:coreProperties>
</file>