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1" r:id="rId2"/>
    <p:sldId id="343" r:id="rId3"/>
    <p:sldId id="344" r:id="rId4"/>
    <p:sldId id="347" r:id="rId5"/>
    <p:sldId id="345" r:id="rId6"/>
    <p:sldId id="346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41" r:id="rId22"/>
    <p:sldId id="342" r:id="rId23"/>
    <p:sldId id="29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4DB110A2-1268-47C2-A5D8-F8292C8DD4A0}">
          <p14:sldIdLst>
            <p14:sldId id="281"/>
            <p14:sldId id="343"/>
            <p14:sldId id="344"/>
            <p14:sldId id="334"/>
            <p14:sldId id="345"/>
            <p14:sldId id="346"/>
            <p14:sldId id="335"/>
            <p14:sldId id="337"/>
            <p14:sldId id="336"/>
            <p14:sldId id="338"/>
            <p14:sldId id="341"/>
            <p14:sldId id="342"/>
            <p14:sldId id="298"/>
          </p14:sldIdLst>
        </p14:section>
        <p14:section name="Раздел без заголовка" id="{FB4E94A4-3B3E-4F3F-896F-68B0BDC30F12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21596"/>
    <a:srgbClr val="FF0000"/>
    <a:srgbClr val="CC0099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88377" autoAdjust="0"/>
  </p:normalViewPr>
  <p:slideViewPr>
    <p:cSldViewPr>
      <p:cViewPr varScale="1">
        <p:scale>
          <a:sx n="102" d="100"/>
          <a:sy n="102" d="100"/>
        </p:scale>
        <p:origin x="-18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1BB11-2D62-4326-9928-B1F0AF86F0C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24C0D-382E-4168-82D9-12444F4301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279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мблема технику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00504"/>
            <a:ext cx="25717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1000100" y="0"/>
            <a:ext cx="7696919" cy="54149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b="1" dirty="0" smtClean="0"/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ВНУТРЕННЕЙ И КАДРОВОЙ ПОЛИТИКИ БЕЛГОРОДСКОЙ ОБЛАСТИ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«РАКИТЯНСКИЙ АГРОТЕХНОЛОГИЧЕСКИЙ ТЕХНИКУМ»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19.02.08 Технология мяса и мясных продуктов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№7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процесс производства изделий колбасных вареных на примере сосисок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Хот-Дог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торговой марки «Сельские Традиции»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/>
              <a:t> </a:t>
            </a:r>
            <a:r>
              <a:rPr lang="ru-RU" sz="1800" b="1" dirty="0" smtClean="0"/>
              <a:t>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643446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 курс 03.01.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производства  колбасных                                  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курс группа  3.3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Ю.А. 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1208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47091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мясного сырья</a:t>
            </a:r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Основное сырьё: филе белое ЦБ, фарш птицы,</a:t>
            </a:r>
          </a:p>
          <a:p>
            <a:pPr algn="ctr">
              <a:buNone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кожа птицы подвергают измельчению с диаметром</a:t>
            </a:r>
          </a:p>
          <a:p>
            <a:pPr algn="ctr">
              <a:buNone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отверстий решетки 3-5 миллиметров на волчке.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b="6631"/>
          <a:stretch>
            <a:fillRect/>
          </a:stretch>
        </p:blipFill>
        <p:spPr bwMode="auto">
          <a:xfrm>
            <a:off x="357158" y="3640440"/>
            <a:ext cx="3945050" cy="321756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14678" y="6143644"/>
            <a:ext cx="35480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Угловой волчок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Fresh Grind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200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D:\Алёна Деревянко\Алёна\Логотипы ЯЗ\сельские в 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3271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357166"/>
            <a:ext cx="8229600" cy="470916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Посол мясного сырья</a:t>
            </a:r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endParaRPr lang="ru-RU" dirty="0"/>
          </a:p>
        </p:txBody>
      </p:sp>
      <p:pic>
        <p:nvPicPr>
          <p:cNvPr id="4" name="Picture 5" descr="D:\Алёна Деревянко\Алёна\Логотипы ЯЗ\сельские в 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3271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35876219365102369471523821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463780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ез названия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214422"/>
            <a:ext cx="3995936" cy="277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428596" y="4286256"/>
            <a:ext cx="3143272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>
            <a:normAutofit fontScale="92500" lnSpcReduction="20000"/>
          </a:bodyPr>
          <a:lstStyle/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Поваренная соль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359176">
            <a:off x="3648769" y="4596125"/>
            <a:ext cx="736951" cy="57150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43438" y="4286256"/>
            <a:ext cx="2500298" cy="11430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кг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добавок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5" descr="D:\Алёна Деревянко\Алёна\Логотипы ЯЗ\сельские в 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3271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286380" y="1643050"/>
            <a:ext cx="2786082" cy="32861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Колуро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Фиксатор окраски</a:t>
            </a:r>
          </a:p>
          <a:p>
            <a:pPr algn="ctr"/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1700808"/>
            <a:ext cx="2714644" cy="32283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85000" lnSpcReduction="20000"/>
          </a:bodyPr>
          <a:lstStyle/>
          <a:p>
            <a:pPr marL="82296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Говяжья вареная </a:t>
            </a:r>
            <a:r>
              <a:rPr kumimoji="0" lang="ru-RU" sz="4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Комби</a:t>
            </a:r>
            <a:endParaRPr kumimoji="0" lang="ru-RU" sz="44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296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Вкусообразующая добавка</a:t>
            </a: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3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571480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оболочек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pic>
        <p:nvPicPr>
          <p:cNvPr id="4" name="Picture 5" descr="D:\Алёна Деревянко\Алёна\Логотипы ЯЗ\сельские в 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3271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024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500306"/>
            <a:ext cx="4860032" cy="324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1785926"/>
            <a:ext cx="32861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Замачивают в воде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r="192"/>
          <a:stretch>
            <a:fillRect/>
          </a:stretch>
        </p:blipFill>
        <p:spPr bwMode="auto">
          <a:xfrm>
            <a:off x="1571604" y="3429000"/>
            <a:ext cx="6381352" cy="259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635896" y="6237312"/>
            <a:ext cx="275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Куттер </a:t>
            </a:r>
            <a:r>
              <a:rPr lang="en-US" i="1" dirty="0" smtClean="0"/>
              <a:t>Cut Master V 325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404664"/>
            <a:ext cx="6969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Приготовление мясного фарша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5" descr="D:\Алёна Деревянко\Алёна\Логотипы ЯЗ\сельские в 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3271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14400" y="1785926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куттерования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минут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001188" cy="587727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5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Наполнение оболочек фаршем</a:t>
            </a:r>
          </a:p>
          <a:p>
            <a:pPr algn="ctr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Фарш готовый подается в бункер шприцов.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Наполнение оболочек фаршем производят на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шприцах производства  фирмы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Handtmann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Вязку батонов (товарные отметки) производят в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соответствии с требованиями ТУ 9213-05913160604-04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шпагатом из лубяных волокон – в оболочках широких,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шпагатом и нитками – в оболочках диаметром до 80 мм.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:\Алёна Деревянко\Алёна\Логотипы ЯЗ\сельские в 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271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331236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42910" y="4071942"/>
            <a:ext cx="352839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Вакуумный шприц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Handtmann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VF 620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0888"/>
            <a:ext cx="2664296" cy="1678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371384" cy="4709160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Осадка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5" descr="D:\Алёна Деревянко\Алёна\Логотипы ЯЗ\сельские в 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3271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g_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916832"/>
            <a:ext cx="6667500" cy="427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9515400" cy="4709160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Термическая обработка сосисок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5" descr="D:\Алёна Деревянко\Алёна\Логотипы ЯЗ\сельские в 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3271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ZKM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000240"/>
            <a:ext cx="5240635" cy="3671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332656"/>
            <a:ext cx="9468544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Охлаждение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минут в камере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5" descr="D:\Алёна Деревянко\Алёна\Логотипы ЯЗ\сельские в 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3271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X5Tvr1fg60upIVLoW3AQ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492896"/>
            <a:ext cx="6300192" cy="420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Упаковка и реализация </a:t>
            </a:r>
          </a:p>
          <a:p>
            <a:pPr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сосисок «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Хот-Дог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Ящики весом 7 кг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:\Алёна Деревянко\Алёна\Логотипы ЯЗ\сельские в 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3271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1"/>
          <p:cNvPicPr/>
          <p:nvPr/>
        </p:nvPicPr>
        <p:blipFill>
          <a:blip r:embed="rId3" cstate="print">
            <a:extLst/>
          </a:blip>
          <a:srcRect r="53846" b="-1"/>
          <a:stretch>
            <a:fillRect/>
          </a:stretch>
        </p:blipFill>
        <p:spPr bwMode="auto">
          <a:xfrm>
            <a:off x="1357290" y="1928802"/>
            <a:ext cx="3214710" cy="24288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928825"/>
            <a:ext cx="3286116" cy="492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maxresdefault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4429132"/>
            <a:ext cx="3803915" cy="213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учебного занятия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47800"/>
            <a:ext cx="8147902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сформировать у обучающихся знания о колбасных изделиях вареных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сформировать умение анализировать технологический процесс производства;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добиться усвоения обучающимися этапов производства сосисок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Хот-Дог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 торговой марки «Сельские Традиции»;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отработать навыки работы с нормативно-технической документацией.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16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Алёна Деревянко\Алёна\Логотипы ЯЗ\сельские в 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271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115616" y="332656"/>
            <a:ext cx="7797552" cy="4448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продукции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12776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Сосиски «</a:t>
            </a:r>
            <a:r>
              <a:rPr lang="ru-RU" sz="28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Хот-Дог</a:t>
            </a:r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ТУ 9213-002-29162077-2014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органолептических и физико-химических показателей качества;</a:t>
            </a:r>
          </a:p>
          <a:p>
            <a:pPr marL="514350" indent="-514350" algn="just">
              <a:buFontTx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микробиологических показателей, отвечающих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kolbasa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149080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473bbe9b308d40f88434_content_small_2083c2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505739"/>
            <a:ext cx="3528392" cy="235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143404" cy="5048272"/>
          </a:xfrm>
        </p:spPr>
        <p:txBody>
          <a:bodyPr/>
          <a:lstStyle/>
          <a:p>
            <a:pPr marL="0" indent="3240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ТУ 9213-002-29162077-2014. Изделия колбасные вареные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Зонин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В.Г. Современное производство колбасных и солено-копченых изделий стр. 157-162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G:\2017-2018 учебный год\открытый урок\картинки\i-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2"/>
            <a:ext cx="2857488" cy="404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500_F_18314704_YtTcN6yplEeQJhEYXaOB443VMdScCgBa.jpg"/>
          <p:cNvPicPr>
            <a:picLocks noChangeAspect="1" noChangeArrowheads="1"/>
          </p:cNvPicPr>
          <p:nvPr/>
        </p:nvPicPr>
        <p:blipFill>
          <a:blip r:embed="rId2"/>
          <a:srcRect b="9225"/>
          <a:stretch>
            <a:fillRect/>
          </a:stretch>
        </p:blipFill>
        <p:spPr bwMode="auto">
          <a:xfrm>
            <a:off x="4658265" y="2428868"/>
            <a:ext cx="4485735" cy="407194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2017-2018 учебный год\открытый урок\i-135.jpg"/>
          <p:cNvPicPr>
            <a:picLocks noChangeAspect="1" noChangeArrowheads="1"/>
          </p:cNvPicPr>
          <p:nvPr/>
        </p:nvPicPr>
        <p:blipFill>
          <a:blip r:embed="rId3"/>
          <a:srcRect t="10224" r="6625" b="16501"/>
          <a:stretch>
            <a:fillRect/>
          </a:stretch>
        </p:blipFill>
        <p:spPr bwMode="auto">
          <a:xfrm>
            <a:off x="214282" y="1214422"/>
            <a:ext cx="6286544" cy="369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428604"/>
            <a:ext cx="7530040" cy="58437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400" smtClean="0">
                <a:solidFill>
                  <a:srgbClr val="1215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haroni" panose="02010803020104030203" pitchFamily="2" charset="-79"/>
              </a:rPr>
              <a:t>Урок окончен</a:t>
            </a:r>
            <a:endParaRPr lang="ru-RU" sz="5400" dirty="0" smtClean="0">
              <a:solidFill>
                <a:srgbClr val="1215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8194" name="Picture 2" descr="G:\2017-2018 учебный год\открытый урок\картинки\i-126.jpg"/>
          <p:cNvPicPr>
            <a:picLocks noChangeAspect="1" noChangeArrowheads="1"/>
          </p:cNvPicPr>
          <p:nvPr/>
        </p:nvPicPr>
        <p:blipFill>
          <a:blip r:embed="rId2"/>
          <a:srcRect t="17080" b="14351"/>
          <a:stretch>
            <a:fillRect/>
          </a:stretch>
        </p:blipFill>
        <p:spPr bwMode="auto">
          <a:xfrm>
            <a:off x="2928926" y="2786058"/>
            <a:ext cx="4479942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02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78198" cy="484632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Реализуемые педагогические технологии: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исследовательские технологии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 работы обучающихся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групповая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репродуктивный, проблемно- поисковый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Продолжительность занятия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4 часа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0" t="18719" r="2594" b="15304"/>
          <a:stretch/>
        </p:blipFill>
        <p:spPr>
          <a:xfrm>
            <a:off x="2987824" y="3789040"/>
            <a:ext cx="4176464" cy="288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49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ÐÐ°ÑÑÐ¸Ð½ÐºÐ¸ Ð¿Ð¾ Ð·Ð°Ð¿ÑÐ¾ÑÑ Ð¸ÑÑÐ»ÐµÐ´Ð¾Ð²Ð°Ð½Ð¸Ñ Ð¼ÑÑÐ° Ð¸ Ð¼ÑÑÐ½ÑÑ Ð¿ÑÐ¾Ð´ÑÐºÑÐ¾Ð² â Ð.Ð. ÐÐ½ÑÐ¸Ð¿Ð¾Ð²Ð°, Ð.Ð. ÐÐ»Ð¾ÑÐ¾Ð²Ð°, Ð.Ð. Ð Ð¾Ð³Ð¾Ð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1905000" cy="2933701"/>
          </a:xfrm>
          <a:prstGeom prst="rect">
            <a:avLst/>
          </a:prstGeom>
          <a:noFill/>
        </p:spPr>
      </p:pic>
      <p:sp>
        <p:nvSpPr>
          <p:cNvPr id="36868" name="AutoShape 4" descr="ÐÐ°ÑÑÐ¸Ð½ÐºÐ¸ Ð¿Ð¾ Ð·Ð°Ð¿ÑÐ¾ÑÑ 11. ÐÐ¾Ð½Ð¸Ð½ Ð.Ð.Ð¡Ð¾Ð²ÑÐµÐ¼ÐµÐ½Ð½Ð¾Ðµ Ð¿ÑÐ¾Ð¸Ð·Ð²Ð¾Ð´ÑÑÐ²Ð¾ ÐºÐ¾Ð»Ð±Ð°ÑÐ½ÑÑ Ð¸ ÑÐ¾Ð»ÐµÐ½Ð¾-ÐºÐ¾Ð¿ÑÐµÐ½ÑÑ Ð¸Ð·Ð´ÐµÐ»Ð¸Ð¹ / Ð.Ð. ÐÐ¾Ð½Ð¸Ð½. - Ð¡ÐÐ±.: ÐÑÐ¾ÑÐµÑÑÐ¸Ñ, 2007. â 224 Ñ, Ð¸Ð»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8" name="AutoShape 2" descr="ÐÐ°ÑÑÐ¸Ð½ÐºÐ¸ Ð¿Ð¾ Ð·Ð°Ð¿ÑÐ¾ÑÑ 17. ÐÐ¾ÑÑÐ½Ð¸ÐºÐ¾Ð² Ð¡.Ð. Ð¢ÐµÑÐ½Ð¾Ð»Ð¾Ð³Ð¸Ñ Ð¼ÑÑÐ° Ð¸ Ð¼ÑÑÐ½ÑÑ Ð¿ÑÐ¾Ð´ÑÐºÑÐ¾Ð² (ÑÐ°Ð·Ð´ÐµÐ» ÐºÐ¾Ð»Ð±Ð°ÑÐ½Ð¾Ðµ Ð¿ÑÐ¾Ð¸Ð·Ð²Ð¾Ð´ÑÑÐ²Ð¾: ÑÑÐµÐ±Ð½Ð¾Ðµ Ð¿Ð¾ÑÐ¾Ð±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0202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276872"/>
            <a:ext cx="2040633" cy="30571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1412776"/>
            <a:ext cx="2887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В.И. Иванов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916832"/>
            <a:ext cx="2534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И.А. Рогов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 назва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356992"/>
            <a:ext cx="2055490" cy="285228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638297" y="2492896"/>
            <a:ext cx="3505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М.Ф.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Воровков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Учебная литература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44" t="6111" r="11098" b="8362"/>
          <a:stretch/>
        </p:blipFill>
        <p:spPr>
          <a:xfrm>
            <a:off x="6786578" y="3726192"/>
            <a:ext cx="2069230" cy="31318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50" name="Picture 2" descr="D:\2016-2017 учебный год\Флешка\2016-2017 учебный год\на стимулирующие\конкурс\2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33600" cy="204787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7239000" cy="605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момент: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000240"/>
            <a:ext cx="7239000" cy="277464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количества присутствующих на занятии;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готовности к уроку</a:t>
            </a:r>
          </a:p>
        </p:txBody>
      </p:sp>
    </p:spTree>
    <p:extLst>
      <p:ext uri="{BB962C8B-B14F-4D97-AF65-F5344CB8AC3E}">
        <p14:creationId xmlns="" xmlns:p14="http://schemas.microsoft.com/office/powerpoint/2010/main" val="17890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16-2017 учебный год\Флешка\2016-2017 учебный год\на стимулирующие\конкурс\2\i.jpg"/>
          <p:cNvPicPr>
            <a:picLocks noChangeAspect="1" noChangeArrowheads="1"/>
          </p:cNvPicPr>
          <p:nvPr/>
        </p:nvPicPr>
        <p:blipFill>
          <a:blip r:embed="rId2"/>
          <a:srcRect t="13955" b="9302"/>
          <a:stretch>
            <a:fillRect/>
          </a:stretch>
        </p:blipFill>
        <p:spPr bwMode="auto">
          <a:xfrm>
            <a:off x="0" y="0"/>
            <a:ext cx="2133600" cy="15716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844824"/>
            <a:ext cx="7500990" cy="5661248"/>
          </a:xfrm>
        </p:spPr>
        <p:txBody>
          <a:bodyPr numCol="1">
            <a:normAutofit/>
          </a:bodyPr>
          <a:lstStyle/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практической работы.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стадии технологического процесса производства сосисок вареных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Хот-Дог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торговой марки «Сельские Традиции».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производимых процессов (измельчения,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фаршесоставления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формования, осадки, варки, охлаждения, реализации)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отчет письменно.</a:t>
            </a:r>
          </a:p>
          <a:p>
            <a:pPr marL="514350" indent="-51435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учебного занятия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43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blackWhite">
          <a:xfrm>
            <a:off x="1071538" y="285728"/>
            <a:ext cx="7498080" cy="607223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</a:p>
          <a:p>
            <a:pPr algn="ctr">
              <a:buNone/>
            </a:pP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Сосиски «хот-дог» ТУ 9213-002-29162077-2014 </a:t>
            </a:r>
          </a:p>
          <a:p>
            <a:pPr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</a:p>
          <a:p>
            <a:pPr lvl="0" algn="ctr">
              <a:buNone/>
            </a:pPr>
            <a:r>
              <a:rPr lang="ru-RU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Технологическая инструкция по производству колбасных изделий.</a:t>
            </a:r>
          </a:p>
          <a:p>
            <a:pPr lvl="0" algn="ctr">
              <a:buNone/>
            </a:pPr>
            <a:r>
              <a:rPr lang="ru-RU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Программа аттестации специалистов и стажеров производства ПЗ и ГПС и КРС</a:t>
            </a:r>
          </a:p>
          <a:p>
            <a:pPr lvl="0" algn="ctr">
              <a:buNone/>
            </a:pPr>
            <a:r>
              <a:rPr lang="ru-RU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Должностные инструкции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рецептуры сосисок «Для завтрака»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1857364"/>
            <a:ext cx="3240360" cy="43577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Основное мясное сырьё: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Филе белое ЦБ, фарш птицы, кожа птицы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1928802"/>
            <a:ext cx="3416269" cy="42862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Вспомогательное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сырьё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Посолочная смесь, соль поваренная пищевая, оптимизатор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говяжья вареная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краситель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Колуро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0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Технологический процесс производства вареных колбасных изделий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980728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i="0" u="none" strike="noStrike" kern="120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входной контроль и приемка мясного сырья;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i="0" u="none" strike="noStrike" kern="120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измельчение, посол и созревание мясного сырья;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i="0" u="none" strike="noStrike" kern="120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приготовление фарша;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i="0" u="none" strike="noStrike" kern="120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формование колбасных изделий;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i="0" u="none" strike="noStrike" kern="120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осадка колбасных изделий;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i="0" u="none" strike="noStrike" kern="120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термическая обработка;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i="0" u="none" strike="noStrike" kern="120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охлаждение;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i="0" u="none" strike="noStrike" kern="120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контроль готовой продукции;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i="0" u="none" strike="noStrike" kern="120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маркировка, упаковка, транспортирование и хранение</a:t>
            </a:r>
            <a:endParaRPr kumimoji="0" lang="ru-RU" sz="2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криншот сделанный 2016-01-28 в 14.38.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7616" y="2276872"/>
            <a:ext cx="3456384" cy="236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криншот сделанный 2016-01-28 в 14.38.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5013176"/>
            <a:ext cx="3133092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5" descr="Скриншот сделанный 2016-01-28 в 14.37.4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907723"/>
            <a:ext cx="2232248" cy="195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D:\Алёна Деревянко\Алёна\Логотипы ЯЗ\сельские в 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13271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1070</TotalTime>
  <Words>431</Words>
  <Application>Microsoft Office PowerPoint</Application>
  <PresentationFormat>Экран (4:3)</PresentationFormat>
  <Paragraphs>99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    ДЕПАРТАМЕНТ ВНУТРЕННЕЙ И КАДРОВОЙ ПОЛИТИКИ БЕЛГОРОДСКОЙ ОБЛАСТИ ОБЛАСТНОЕ ГОСУДАРСТВЕННОЕ АВТОНОМНОЕ ПРОФЕССИОНАЛЬНОЕ ОБРАЗОВАТЕЛЬНОЕ УЧРЕЖДЕНИЕ «РАКИТЯНСКИЙ АГРОТЕХНОЛОГИЧЕСКИЙ ТЕХНИКУМ»  Специальность 19.02.08 Технология мяса и мясных продуктов   ПРАКТИЧЕСКАЯ РАБОТА №7 Технологический процесс производства изделий колбасных вареных на примере сосисок «Хот-Дог» торговой марки «Сельские Традиции»                                                </vt:lpstr>
      <vt:lpstr>Цели учебного занятия</vt:lpstr>
      <vt:lpstr>Слайд 3</vt:lpstr>
      <vt:lpstr>Учебная литература</vt:lpstr>
      <vt:lpstr>Организационный момент:</vt:lpstr>
      <vt:lpstr>Задачи учебного занятия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Домашнее задание</vt:lpstr>
      <vt:lpstr>Рефлексия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полезные домашние животные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</dc:description>
  <cp:lastModifiedBy>Пользователь Windows</cp:lastModifiedBy>
  <cp:revision>116</cp:revision>
  <dcterms:created xsi:type="dcterms:W3CDTF">2014-02-10T08:10:55Z</dcterms:created>
  <dcterms:modified xsi:type="dcterms:W3CDTF">2019-08-27T09:31:26Z</dcterms:modified>
</cp:coreProperties>
</file>